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62" r:id="rId4"/>
    <p:sldId id="276" r:id="rId5"/>
    <p:sldId id="263" r:id="rId6"/>
    <p:sldId id="275" r:id="rId7"/>
    <p:sldId id="271" r:id="rId8"/>
    <p:sldId id="272" r:id="rId9"/>
    <p:sldId id="273" r:id="rId10"/>
    <p:sldId id="264" r:id="rId11"/>
    <p:sldId id="265" r:id="rId12"/>
    <p:sldId id="274" r:id="rId13"/>
    <p:sldId id="266" r:id="rId14"/>
    <p:sldId id="267" r:id="rId15"/>
    <p:sldId id="268" r:id="rId16"/>
    <p:sldId id="257" r:id="rId17"/>
    <p:sldId id="260" r:id="rId18"/>
    <p:sldId id="258" r:id="rId19"/>
    <p:sldId id="25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73" autoAdjust="0"/>
    <p:restoredTop sz="94660"/>
  </p:normalViewPr>
  <p:slideViewPr>
    <p:cSldViewPr snapToGrid="0">
      <p:cViewPr varScale="1">
        <p:scale>
          <a:sx n="74" d="100"/>
          <a:sy n="74" d="100"/>
        </p:scale>
        <p:origin x="372"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737809C-3C70-4553-89D5-15946E34CC80}" type="datetimeFigureOut">
              <a:rPr lang="en-US" smtClean="0"/>
              <a:t>9/5/2021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026A44-5E0E-4942-9B25-F2247F9C06EB}" type="slidenum">
              <a:rPr lang="en-US" smtClean="0"/>
              <a:t>‹#›</a:t>
            </a:fld>
            <a:endParaRPr lang="en-US"/>
          </a:p>
        </p:txBody>
      </p:sp>
    </p:spTree>
    <p:extLst>
      <p:ext uri="{BB962C8B-B14F-4D97-AF65-F5344CB8AC3E}">
        <p14:creationId xmlns:p14="http://schemas.microsoft.com/office/powerpoint/2010/main" val="3083336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737809C-3C70-4553-89D5-15946E34CC80}" type="datetimeFigureOut">
              <a:rPr lang="en-US" smtClean="0"/>
              <a:t>9/5/2021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026A44-5E0E-4942-9B25-F2247F9C06EB}" type="slidenum">
              <a:rPr lang="en-US" smtClean="0"/>
              <a:t>‹#›</a:t>
            </a:fld>
            <a:endParaRPr lang="en-US"/>
          </a:p>
        </p:txBody>
      </p:sp>
    </p:spTree>
    <p:extLst>
      <p:ext uri="{BB962C8B-B14F-4D97-AF65-F5344CB8AC3E}">
        <p14:creationId xmlns:p14="http://schemas.microsoft.com/office/powerpoint/2010/main" val="1538571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737809C-3C70-4553-89D5-15946E34CC80}" type="datetimeFigureOut">
              <a:rPr lang="en-US" smtClean="0"/>
              <a:t>9/5/2021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026A44-5E0E-4942-9B25-F2247F9C06EB}" type="slidenum">
              <a:rPr lang="en-US" smtClean="0"/>
              <a:t>‹#›</a:t>
            </a:fld>
            <a:endParaRPr lang="en-US"/>
          </a:p>
        </p:txBody>
      </p:sp>
    </p:spTree>
    <p:extLst>
      <p:ext uri="{BB962C8B-B14F-4D97-AF65-F5344CB8AC3E}">
        <p14:creationId xmlns:p14="http://schemas.microsoft.com/office/powerpoint/2010/main" val="1707531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737809C-3C70-4553-89D5-15946E34CC80}" type="datetimeFigureOut">
              <a:rPr lang="en-US" smtClean="0"/>
              <a:t>9/5/2021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026A44-5E0E-4942-9B25-F2247F9C06EB}" type="slidenum">
              <a:rPr lang="en-US" smtClean="0"/>
              <a:t>‹#›</a:t>
            </a:fld>
            <a:endParaRPr lang="en-US"/>
          </a:p>
        </p:txBody>
      </p:sp>
    </p:spTree>
    <p:extLst>
      <p:ext uri="{BB962C8B-B14F-4D97-AF65-F5344CB8AC3E}">
        <p14:creationId xmlns:p14="http://schemas.microsoft.com/office/powerpoint/2010/main" val="3062091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737809C-3C70-4553-89D5-15946E34CC80}" type="datetimeFigureOut">
              <a:rPr lang="en-US" smtClean="0"/>
              <a:t>9/5/2021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026A44-5E0E-4942-9B25-F2247F9C06EB}" type="slidenum">
              <a:rPr lang="en-US" smtClean="0"/>
              <a:t>‹#›</a:t>
            </a:fld>
            <a:endParaRPr lang="en-US"/>
          </a:p>
        </p:txBody>
      </p:sp>
    </p:spTree>
    <p:extLst>
      <p:ext uri="{BB962C8B-B14F-4D97-AF65-F5344CB8AC3E}">
        <p14:creationId xmlns:p14="http://schemas.microsoft.com/office/powerpoint/2010/main" val="2865950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737809C-3C70-4553-89D5-15946E34CC80}" type="datetimeFigureOut">
              <a:rPr lang="en-US" smtClean="0"/>
              <a:t>9/5/2021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026A44-5E0E-4942-9B25-F2247F9C06EB}" type="slidenum">
              <a:rPr lang="en-US" smtClean="0"/>
              <a:t>‹#›</a:t>
            </a:fld>
            <a:endParaRPr lang="en-US"/>
          </a:p>
        </p:txBody>
      </p:sp>
    </p:spTree>
    <p:extLst>
      <p:ext uri="{BB962C8B-B14F-4D97-AF65-F5344CB8AC3E}">
        <p14:creationId xmlns:p14="http://schemas.microsoft.com/office/powerpoint/2010/main" val="2163313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737809C-3C70-4553-89D5-15946E34CC80}" type="datetimeFigureOut">
              <a:rPr lang="en-US" smtClean="0"/>
              <a:t>9/5/2021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0026A44-5E0E-4942-9B25-F2247F9C06EB}" type="slidenum">
              <a:rPr lang="en-US" smtClean="0"/>
              <a:t>‹#›</a:t>
            </a:fld>
            <a:endParaRPr lang="en-US"/>
          </a:p>
        </p:txBody>
      </p:sp>
    </p:spTree>
    <p:extLst>
      <p:ext uri="{BB962C8B-B14F-4D97-AF65-F5344CB8AC3E}">
        <p14:creationId xmlns:p14="http://schemas.microsoft.com/office/powerpoint/2010/main" val="1919549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737809C-3C70-4553-89D5-15946E34CC80}" type="datetimeFigureOut">
              <a:rPr lang="en-US" smtClean="0"/>
              <a:t>9/5/2021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0026A44-5E0E-4942-9B25-F2247F9C06EB}" type="slidenum">
              <a:rPr lang="en-US" smtClean="0"/>
              <a:t>‹#›</a:t>
            </a:fld>
            <a:endParaRPr lang="en-US"/>
          </a:p>
        </p:txBody>
      </p:sp>
    </p:spTree>
    <p:extLst>
      <p:ext uri="{BB962C8B-B14F-4D97-AF65-F5344CB8AC3E}">
        <p14:creationId xmlns:p14="http://schemas.microsoft.com/office/powerpoint/2010/main" val="3689799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37809C-3C70-4553-89D5-15946E34CC80}" type="datetimeFigureOut">
              <a:rPr lang="en-US" smtClean="0"/>
              <a:t>9/5/2021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0026A44-5E0E-4942-9B25-F2247F9C06EB}" type="slidenum">
              <a:rPr lang="en-US" smtClean="0"/>
              <a:t>‹#›</a:t>
            </a:fld>
            <a:endParaRPr lang="en-US"/>
          </a:p>
        </p:txBody>
      </p:sp>
    </p:spTree>
    <p:extLst>
      <p:ext uri="{BB962C8B-B14F-4D97-AF65-F5344CB8AC3E}">
        <p14:creationId xmlns:p14="http://schemas.microsoft.com/office/powerpoint/2010/main" val="518078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737809C-3C70-4553-89D5-15946E34CC80}" type="datetimeFigureOut">
              <a:rPr lang="en-US" smtClean="0"/>
              <a:t>9/5/2021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026A44-5E0E-4942-9B25-F2247F9C06EB}" type="slidenum">
              <a:rPr lang="en-US" smtClean="0"/>
              <a:t>‹#›</a:t>
            </a:fld>
            <a:endParaRPr lang="en-US"/>
          </a:p>
        </p:txBody>
      </p:sp>
    </p:spTree>
    <p:extLst>
      <p:ext uri="{BB962C8B-B14F-4D97-AF65-F5344CB8AC3E}">
        <p14:creationId xmlns:p14="http://schemas.microsoft.com/office/powerpoint/2010/main" val="3389915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737809C-3C70-4553-89D5-15946E34CC80}" type="datetimeFigureOut">
              <a:rPr lang="en-US" smtClean="0"/>
              <a:t>9/5/2021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026A44-5E0E-4942-9B25-F2247F9C06EB}" type="slidenum">
              <a:rPr lang="en-US" smtClean="0"/>
              <a:t>‹#›</a:t>
            </a:fld>
            <a:endParaRPr lang="en-US"/>
          </a:p>
        </p:txBody>
      </p:sp>
    </p:spTree>
    <p:extLst>
      <p:ext uri="{BB962C8B-B14F-4D97-AF65-F5344CB8AC3E}">
        <p14:creationId xmlns:p14="http://schemas.microsoft.com/office/powerpoint/2010/main" val="4004035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37809C-3C70-4553-89D5-15946E34CC80}" type="datetimeFigureOut">
              <a:rPr lang="en-US" smtClean="0"/>
              <a:t>9/5/2021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026A44-5E0E-4942-9B25-F2247F9C06EB}" type="slidenum">
              <a:rPr lang="en-US" smtClean="0"/>
              <a:t>‹#›</a:t>
            </a:fld>
            <a:endParaRPr lang="en-US"/>
          </a:p>
        </p:txBody>
      </p:sp>
    </p:spTree>
    <p:extLst>
      <p:ext uri="{BB962C8B-B14F-4D97-AF65-F5344CB8AC3E}">
        <p14:creationId xmlns:p14="http://schemas.microsoft.com/office/powerpoint/2010/main" val="30507626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washingtonpost.com/world/asia_pacific/boeing-issues-warning-on-potential-instrument-malfunction-after-indonesia-crash/2018/11/07/b43168b6-e265-11e8-a1c9-6afe99dddd92_story.html?utm_term=.a24319386d4f"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getsmarter.com/blog/market-trends/14-human-computer-interaction-example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(CS422)-Human Computer Interaction</a:t>
            </a:r>
            <a:endParaRPr lang="en-US" dirty="0"/>
          </a:p>
        </p:txBody>
      </p:sp>
      <p:sp>
        <p:nvSpPr>
          <p:cNvPr id="3" name="Subtitle 2"/>
          <p:cNvSpPr>
            <a:spLocks noGrp="1"/>
          </p:cNvSpPr>
          <p:nvPr>
            <p:ph type="subTitle" idx="1"/>
          </p:nvPr>
        </p:nvSpPr>
        <p:spPr/>
        <p:txBody>
          <a:bodyPr/>
          <a:lstStyle/>
          <a:p>
            <a:r>
              <a:rPr lang="en-US" dirty="0" smtClean="0"/>
              <a:t>Behraj Khan</a:t>
            </a:r>
          </a:p>
          <a:p>
            <a:r>
              <a:rPr lang="en-US" dirty="0" smtClean="0"/>
              <a:t>National University of Computer and Emerging Sciences</a:t>
            </a:r>
            <a:endParaRPr lang="en-US" dirty="0"/>
          </a:p>
        </p:txBody>
      </p:sp>
    </p:spTree>
    <p:extLst>
      <p:ext uri="{BB962C8B-B14F-4D97-AF65-F5344CB8AC3E}">
        <p14:creationId xmlns:p14="http://schemas.microsoft.com/office/powerpoint/2010/main" val="18044539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Bright and not so bright side of computers</a:t>
            </a:r>
            <a:endParaRPr lang="en-US" dirty="0"/>
          </a:p>
        </p:txBody>
      </p:sp>
      <p:sp>
        <p:nvSpPr>
          <p:cNvPr id="3" name="Content Placeholder 2"/>
          <p:cNvSpPr>
            <a:spLocks noGrp="1"/>
          </p:cNvSpPr>
          <p:nvPr>
            <p:ph idx="1"/>
          </p:nvPr>
        </p:nvSpPr>
        <p:spPr/>
        <p:txBody>
          <a:bodyPr/>
          <a:lstStyle/>
          <a:p>
            <a:r>
              <a:rPr lang="en-US" dirty="0"/>
              <a:t>Computers are enabling new </a:t>
            </a:r>
            <a:r>
              <a:rPr lang="en-US" dirty="0" smtClean="0"/>
              <a:t>discoveries</a:t>
            </a:r>
          </a:p>
          <a:p>
            <a:r>
              <a:rPr lang="en-US" dirty="0" smtClean="0"/>
              <a:t>Leading </a:t>
            </a:r>
            <a:r>
              <a:rPr lang="en-US" dirty="0"/>
              <a:t>to </a:t>
            </a:r>
            <a:r>
              <a:rPr lang="en-US" dirty="0" smtClean="0"/>
              <a:t>efficiencies</a:t>
            </a:r>
          </a:p>
          <a:p>
            <a:r>
              <a:rPr lang="en-US" dirty="0" smtClean="0"/>
              <a:t>Making </a:t>
            </a:r>
            <a:r>
              <a:rPr lang="en-US" dirty="0"/>
              <a:t>our life easy and convenient </a:t>
            </a:r>
            <a:endParaRPr lang="en-US" dirty="0" smtClean="0"/>
          </a:p>
          <a:p>
            <a:pPr marL="457200" lvl="1" indent="0">
              <a:buNone/>
            </a:pPr>
            <a:r>
              <a:rPr lang="en-US" dirty="0"/>
              <a:t>	</a:t>
            </a:r>
            <a:r>
              <a:rPr lang="en-US" dirty="0" smtClean="0"/>
              <a:t>Not so bright side</a:t>
            </a:r>
          </a:p>
          <a:p>
            <a:r>
              <a:rPr lang="en-US" dirty="0"/>
              <a:t>Computers are annoying </a:t>
            </a:r>
            <a:r>
              <a:rPr lang="en-US" dirty="0" smtClean="0"/>
              <a:t>us</a:t>
            </a:r>
          </a:p>
          <a:p>
            <a:r>
              <a:rPr lang="en-US" dirty="0" smtClean="0"/>
              <a:t>They </a:t>
            </a:r>
            <a:r>
              <a:rPr lang="en-US" dirty="0"/>
              <a:t>are infuriating </a:t>
            </a:r>
            <a:r>
              <a:rPr lang="en-US" dirty="0" smtClean="0"/>
              <a:t>us</a:t>
            </a:r>
          </a:p>
          <a:p>
            <a:r>
              <a:rPr lang="en-US" dirty="0" smtClean="0"/>
              <a:t>They </a:t>
            </a:r>
            <a:r>
              <a:rPr lang="en-US" dirty="0"/>
              <a:t>even kill a few of us </a:t>
            </a:r>
            <a:br>
              <a:rPr lang="en-US" dirty="0"/>
            </a:br>
            <a:r>
              <a:rPr lang="en-US" dirty="0"/>
              <a:t/>
            </a:r>
            <a:br>
              <a:rPr lang="en-US" dirty="0"/>
            </a:br>
            <a:endParaRPr lang="en-US" dirty="0"/>
          </a:p>
        </p:txBody>
      </p:sp>
    </p:spTree>
    <p:extLst>
      <p:ext uri="{BB962C8B-B14F-4D97-AF65-F5344CB8AC3E}">
        <p14:creationId xmlns:p14="http://schemas.microsoft.com/office/powerpoint/2010/main" val="21981487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a:t>
            </a:r>
            <a:endParaRPr lang="en-US" dirty="0"/>
          </a:p>
        </p:txBody>
      </p:sp>
      <p:pic>
        <p:nvPicPr>
          <p:cNvPr id="4" name="Content Placeholder 3"/>
          <p:cNvPicPr>
            <a:picLocks noGrp="1" noChangeAspect="1"/>
          </p:cNvPicPr>
          <p:nvPr>
            <p:ph idx="1"/>
          </p:nvPr>
        </p:nvPicPr>
        <p:blipFill>
          <a:blip r:embed="rId2"/>
          <a:stretch>
            <a:fillRect/>
          </a:stretch>
        </p:blipFill>
        <p:spPr>
          <a:xfrm>
            <a:off x="495666" y="2004647"/>
            <a:ext cx="9341290" cy="3216214"/>
          </a:xfrm>
          <a:prstGeom prst="rect">
            <a:avLst/>
          </a:prstGeom>
        </p:spPr>
      </p:pic>
    </p:spTree>
    <p:extLst>
      <p:ext uri="{BB962C8B-B14F-4D97-AF65-F5344CB8AC3E}">
        <p14:creationId xmlns:p14="http://schemas.microsoft.com/office/powerpoint/2010/main" val="764716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hlinkClick r:id="rId2"/>
              </a:rPr>
              <a:t>Lion Air Boeing 737 Max 8 jetliner</a:t>
            </a:r>
            <a:r>
              <a:rPr lang="en-US" dirty="0"/>
              <a:t> crashed</a:t>
            </a:r>
          </a:p>
        </p:txBody>
      </p:sp>
      <p:sp>
        <p:nvSpPr>
          <p:cNvPr id="3" name="Content Placeholder 2"/>
          <p:cNvSpPr>
            <a:spLocks noGrp="1"/>
          </p:cNvSpPr>
          <p:nvPr>
            <p:ph idx="1"/>
          </p:nvPr>
        </p:nvSpPr>
        <p:spPr/>
        <p:txBody>
          <a:bodyPr/>
          <a:lstStyle/>
          <a:p>
            <a:r>
              <a:rPr lang="en-US" dirty="0"/>
              <a:t>“glitch” in the plane’s flight-control </a:t>
            </a:r>
            <a:r>
              <a:rPr lang="en-US" dirty="0" smtClean="0"/>
              <a:t>software</a:t>
            </a:r>
          </a:p>
          <a:p>
            <a:r>
              <a:rPr lang="en-US" dirty="0"/>
              <a:t>killing all 189 passengers and crew</a:t>
            </a:r>
          </a:p>
        </p:txBody>
      </p:sp>
    </p:spTree>
    <p:extLst>
      <p:ext uri="{BB962C8B-B14F-4D97-AF65-F5344CB8AC3E}">
        <p14:creationId xmlns:p14="http://schemas.microsoft.com/office/powerpoint/2010/main" val="3600528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Jvc</a:t>
            </a:r>
            <a:r>
              <a:rPr lang="en-US" dirty="0" smtClean="0"/>
              <a:t> FS 2000 radio</a:t>
            </a:r>
            <a:endParaRPr lang="en-US" dirty="0"/>
          </a:p>
        </p:txBody>
      </p:sp>
      <p:pic>
        <p:nvPicPr>
          <p:cNvPr id="4" name="Content Placeholder 3"/>
          <p:cNvPicPr>
            <a:picLocks noGrp="1" noChangeAspect="1"/>
          </p:cNvPicPr>
          <p:nvPr>
            <p:ph idx="1"/>
          </p:nvPr>
        </p:nvPicPr>
        <p:blipFill>
          <a:blip r:embed="rId2"/>
          <a:stretch>
            <a:fillRect/>
          </a:stretch>
        </p:blipFill>
        <p:spPr>
          <a:xfrm>
            <a:off x="838200" y="2133600"/>
            <a:ext cx="8581645" cy="3097517"/>
          </a:xfrm>
          <a:prstGeom prst="rect">
            <a:avLst/>
          </a:prstGeom>
        </p:spPr>
      </p:pic>
    </p:spTree>
    <p:extLst>
      <p:ext uri="{BB962C8B-B14F-4D97-AF65-F5344CB8AC3E}">
        <p14:creationId xmlns:p14="http://schemas.microsoft.com/office/powerpoint/2010/main" val="3197760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stretch>
            <a:fillRect/>
          </a:stretch>
        </p:blipFill>
        <p:spPr>
          <a:xfrm>
            <a:off x="957628" y="2297723"/>
            <a:ext cx="9522501" cy="3282462"/>
          </a:xfrm>
          <a:prstGeom prst="rect">
            <a:avLst/>
          </a:prstGeom>
        </p:spPr>
      </p:pic>
    </p:spTree>
    <p:extLst>
      <p:ext uri="{BB962C8B-B14F-4D97-AF65-F5344CB8AC3E}">
        <p14:creationId xmlns:p14="http://schemas.microsoft.com/office/powerpoint/2010/main" val="2039046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2501838"/>
            <a:ext cx="7962900" cy="2600325"/>
          </a:xfrm>
          <a:prstGeom prst="rect">
            <a:avLst/>
          </a:prstGeom>
        </p:spPr>
      </p:pic>
    </p:spTree>
    <p:extLst>
      <p:ext uri="{BB962C8B-B14F-4D97-AF65-F5344CB8AC3E}">
        <p14:creationId xmlns:p14="http://schemas.microsoft.com/office/powerpoint/2010/main" val="1928883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this course for?</a:t>
            </a:r>
            <a:endParaRPr lang="en-US" dirty="0"/>
          </a:p>
        </p:txBody>
      </p:sp>
      <p:sp>
        <p:nvSpPr>
          <p:cNvPr id="3" name="Content Placeholder 2"/>
          <p:cNvSpPr>
            <a:spLocks noGrp="1"/>
          </p:cNvSpPr>
          <p:nvPr>
            <p:ph idx="1"/>
          </p:nvPr>
        </p:nvSpPr>
        <p:spPr/>
        <p:txBody>
          <a:bodyPr>
            <a:normAutofit fontScale="92500"/>
          </a:bodyPr>
          <a:lstStyle/>
          <a:p>
            <a:r>
              <a:rPr lang="en-US" dirty="0" smtClean="0"/>
              <a:t>Overview and introduction to Human Computer Interaction</a:t>
            </a:r>
          </a:p>
          <a:p>
            <a:r>
              <a:rPr lang="en-US" dirty="0" smtClean="0"/>
              <a:t>Focus on how it applies to managers, technology executives, and others who will work with HCI professionals.</a:t>
            </a:r>
          </a:p>
          <a:p>
            <a:r>
              <a:rPr lang="en-US" dirty="0" smtClean="0"/>
              <a:t>What HCI methods and HCI-trained specialists can bring to design and development teams.</a:t>
            </a:r>
          </a:p>
          <a:p>
            <a:r>
              <a:rPr lang="en-US" dirty="0" smtClean="0"/>
              <a:t>Introducing tools and techniques for creating or improving interfacing user interfaces, such as Contextual Inquiry, Rapid Prototyping, Heuristic Analysis and Think-Aloud User Testing</a:t>
            </a:r>
          </a:p>
          <a:p>
            <a:r>
              <a:rPr lang="en-US" dirty="0" smtClean="0"/>
              <a:t>Creating useful and usable design and systems</a:t>
            </a:r>
          </a:p>
          <a:p>
            <a:r>
              <a:rPr lang="en-US" dirty="0" smtClean="0"/>
              <a:t>Every one from non-programmers to expert programmers are welcome</a:t>
            </a:r>
            <a:endParaRPr lang="en-US" dirty="0"/>
          </a:p>
        </p:txBody>
      </p:sp>
    </p:spTree>
    <p:extLst>
      <p:ext uri="{BB962C8B-B14F-4D97-AF65-F5344CB8AC3E}">
        <p14:creationId xmlns:p14="http://schemas.microsoft.com/office/powerpoint/2010/main" val="34456315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HCI?</a:t>
            </a:r>
            <a:endParaRPr lang="en-US" dirty="0"/>
          </a:p>
        </p:txBody>
      </p:sp>
      <p:sp>
        <p:nvSpPr>
          <p:cNvPr id="3" name="Content Placeholder 2"/>
          <p:cNvSpPr>
            <a:spLocks noGrp="1"/>
          </p:cNvSpPr>
          <p:nvPr>
            <p:ph idx="1"/>
          </p:nvPr>
        </p:nvSpPr>
        <p:spPr/>
        <p:txBody>
          <a:bodyPr/>
          <a:lstStyle/>
          <a:p>
            <a:r>
              <a:rPr lang="en-US" dirty="0"/>
              <a:t>Use computer science to solve people's needs and help them in everyday life.</a:t>
            </a:r>
          </a:p>
        </p:txBody>
      </p:sp>
      <p:pic>
        <p:nvPicPr>
          <p:cNvPr id="4" name="Picture 3"/>
          <p:cNvPicPr>
            <a:picLocks noChangeAspect="1"/>
          </p:cNvPicPr>
          <p:nvPr/>
        </p:nvPicPr>
        <p:blipFill>
          <a:blip r:embed="rId2"/>
          <a:stretch>
            <a:fillRect/>
          </a:stretch>
        </p:blipFill>
        <p:spPr>
          <a:xfrm>
            <a:off x="4025726" y="2445215"/>
            <a:ext cx="6380404" cy="4286949"/>
          </a:xfrm>
          <a:prstGeom prst="rect">
            <a:avLst/>
          </a:prstGeom>
        </p:spPr>
      </p:pic>
    </p:spTree>
    <p:extLst>
      <p:ext uri="{BB962C8B-B14F-4D97-AF65-F5344CB8AC3E}">
        <p14:creationId xmlns:p14="http://schemas.microsoft.com/office/powerpoint/2010/main" val="2941356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HCI?</a:t>
            </a:r>
            <a:endParaRPr lang="en-US" dirty="0"/>
          </a:p>
        </p:txBody>
      </p:sp>
      <p:sp>
        <p:nvSpPr>
          <p:cNvPr id="3" name="Content Placeholder 2"/>
          <p:cNvSpPr>
            <a:spLocks noGrp="1"/>
          </p:cNvSpPr>
          <p:nvPr>
            <p:ph idx="1"/>
          </p:nvPr>
        </p:nvSpPr>
        <p:spPr/>
        <p:txBody>
          <a:bodyPr/>
          <a:lstStyle/>
          <a:p>
            <a:r>
              <a:rPr lang="en-US" dirty="0"/>
              <a:t>Human-Computer Interaction (HCI) is an interdisciplinary field in which computer scientists, engineers, psychologists, social scientists, and design professionals play important roles. The goal of this field is to solve real problems in the design and use of technology, making computer-based systems easier to use and more effective for people and organizations. Ease of use and effectiveness are critical to the success of any systems that interact with people, including software systems, home, office and factory appliances, and web and phone applications</a:t>
            </a:r>
            <a:r>
              <a:rPr lang="en-US" dirty="0" smtClean="0"/>
              <a:t>.</a:t>
            </a:r>
          </a:p>
          <a:p>
            <a:pPr marL="0" indent="0">
              <a:buNone/>
            </a:pPr>
            <a:r>
              <a:rPr lang="en-US" dirty="0"/>
              <a:t>	</a:t>
            </a:r>
            <a:r>
              <a:rPr lang="en-US" dirty="0" smtClean="0"/>
              <a:t>					(</a:t>
            </a:r>
            <a:r>
              <a:rPr lang="en-US" smtClean="0"/>
              <a:t>Brad Myers)</a:t>
            </a:r>
            <a:endParaRPr lang="en-US"/>
          </a:p>
        </p:txBody>
      </p:sp>
    </p:spTree>
    <p:extLst>
      <p:ext uri="{BB962C8B-B14F-4D97-AF65-F5344CB8AC3E}">
        <p14:creationId xmlns:p14="http://schemas.microsoft.com/office/powerpoint/2010/main" val="2138710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a:t>
            </a:r>
            <a:endParaRPr lang="en-US" dirty="0"/>
          </a:p>
        </p:txBody>
      </p:sp>
      <p:sp>
        <p:nvSpPr>
          <p:cNvPr id="3" name="Content Placeholder 2"/>
          <p:cNvSpPr>
            <a:spLocks noGrp="1"/>
          </p:cNvSpPr>
          <p:nvPr>
            <p:ph idx="1"/>
          </p:nvPr>
        </p:nvSpPr>
        <p:spPr/>
        <p:txBody>
          <a:bodyPr/>
          <a:lstStyle/>
          <a:p>
            <a:r>
              <a:rPr lang="en-US" dirty="0"/>
              <a:t>“Human-Computer Interaction is a </a:t>
            </a:r>
            <a:r>
              <a:rPr lang="en-US" dirty="0" smtClean="0"/>
              <a:t>discipline concerned </a:t>
            </a:r>
            <a:r>
              <a:rPr lang="en-US" dirty="0"/>
              <a:t>with the design, evaluation and </a:t>
            </a:r>
            <a:r>
              <a:rPr lang="en-US" dirty="0" smtClean="0"/>
              <a:t>implementation </a:t>
            </a:r>
            <a:r>
              <a:rPr lang="en-US" dirty="0"/>
              <a:t>of interactive computing systems for human use and with the study of </a:t>
            </a:r>
            <a:r>
              <a:rPr lang="en-US" dirty="0" smtClean="0"/>
              <a:t>major </a:t>
            </a:r>
            <a:r>
              <a:rPr lang="en-US" dirty="0"/>
              <a:t>phenomena surrounding them”</a:t>
            </a:r>
          </a:p>
        </p:txBody>
      </p:sp>
    </p:spTree>
    <p:extLst>
      <p:ext uri="{BB962C8B-B14F-4D97-AF65-F5344CB8AC3E}">
        <p14:creationId xmlns:p14="http://schemas.microsoft.com/office/powerpoint/2010/main" val="2784257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in which Computer are embedded</a:t>
            </a:r>
            <a:endParaRPr lang="en-US" dirty="0"/>
          </a:p>
        </p:txBody>
      </p:sp>
      <p:sp>
        <p:nvSpPr>
          <p:cNvPr id="3" name="Content Placeholder 2"/>
          <p:cNvSpPr>
            <a:spLocks noGrp="1"/>
          </p:cNvSpPr>
          <p:nvPr>
            <p:ph idx="1"/>
          </p:nvPr>
        </p:nvSpPr>
        <p:spPr/>
        <p:txBody>
          <a:bodyPr/>
          <a:lstStyle/>
          <a:p>
            <a:r>
              <a:rPr lang="en-US" dirty="0"/>
              <a:t>ATM, cell phone, VCR, remote control, ticketing machine, digital personal </a:t>
            </a:r>
            <a:r>
              <a:rPr lang="en-US" dirty="0" smtClean="0"/>
              <a:t>organizers, calculator</a:t>
            </a:r>
            <a:r>
              <a:rPr lang="en-US" dirty="0"/>
              <a:t>, watch, photocopier, toaster, bank, air conditioner, broadcasting, </a:t>
            </a:r>
            <a:r>
              <a:rPr lang="en-US" dirty="0" smtClean="0"/>
              <a:t>satellite, microwave</a:t>
            </a:r>
            <a:r>
              <a:rPr lang="en-US" dirty="0"/>
              <a:t>, medical equipment, factories, companies </a:t>
            </a:r>
            <a:br>
              <a:rPr lang="en-US" dirty="0"/>
            </a:br>
            <a:endParaRPr lang="en-US" dirty="0"/>
          </a:p>
        </p:txBody>
      </p:sp>
    </p:spTree>
    <p:extLst>
      <p:ext uri="{BB962C8B-B14F-4D97-AF65-F5344CB8AC3E}">
        <p14:creationId xmlns:p14="http://schemas.microsoft.com/office/powerpoint/2010/main" val="38817996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Computers in early era’s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3214" y="1690688"/>
            <a:ext cx="3495050" cy="4451105"/>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5047" y="1690688"/>
            <a:ext cx="3845168" cy="4451105"/>
          </a:xfrm>
          <a:prstGeom prst="rect">
            <a:avLst/>
          </a:prstGeom>
        </p:spPr>
      </p:pic>
    </p:spTree>
    <p:extLst>
      <p:ext uri="{BB962C8B-B14F-4D97-AF65-F5344CB8AC3E}">
        <p14:creationId xmlns:p14="http://schemas.microsoft.com/office/powerpoint/2010/main" val="28072981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https://cdn.britannica.com/93/23593-050-99D22EC5/Harvard-Mark-I-Howard-Aiken-ballistics-calculations-1943.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57578"/>
            <a:ext cx="10515600" cy="6410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034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3008" y="1690687"/>
            <a:ext cx="6001484" cy="4698389"/>
          </a:xfrm>
        </p:spPr>
      </p:pic>
    </p:spTree>
    <p:extLst>
      <p:ext uri="{BB962C8B-B14F-4D97-AF65-F5344CB8AC3E}">
        <p14:creationId xmlns:p14="http://schemas.microsoft.com/office/powerpoint/2010/main" val="3049615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a:t>
            </a:r>
            <a:endParaRPr lang="en-US" dirty="0"/>
          </a:p>
        </p:txBody>
      </p:sp>
      <p:sp>
        <p:nvSpPr>
          <p:cNvPr id="3" name="Content Placeholder 2"/>
          <p:cNvSpPr>
            <a:spLocks noGrp="1"/>
          </p:cNvSpPr>
          <p:nvPr>
            <p:ph idx="1"/>
          </p:nvPr>
        </p:nvSpPr>
        <p:spPr/>
        <p:txBody>
          <a:bodyPr/>
          <a:lstStyle/>
          <a:p>
            <a:r>
              <a:rPr lang="en-US" dirty="0">
                <a:hlinkClick r:id="rId2"/>
              </a:rPr>
              <a:t>https://www.getsmarter.com/blog/market-trends/14-human-computer-interaction-examples/</a:t>
            </a:r>
            <a:endParaRPr lang="en-US" dirty="0"/>
          </a:p>
        </p:txBody>
      </p:sp>
    </p:spTree>
    <p:extLst>
      <p:ext uri="{BB962C8B-B14F-4D97-AF65-F5344CB8AC3E}">
        <p14:creationId xmlns:p14="http://schemas.microsoft.com/office/powerpoint/2010/main" val="926284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intelligence </a:t>
            </a:r>
            <a:endParaRPr lang="en-US" dirty="0"/>
          </a:p>
        </p:txBody>
      </p:sp>
      <p:pic>
        <p:nvPicPr>
          <p:cNvPr id="4" name="robotplaying">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06625" y="1825625"/>
            <a:ext cx="7778750" cy="4351338"/>
          </a:xfrm>
        </p:spPr>
      </p:pic>
    </p:spTree>
    <p:extLst>
      <p:ext uri="{BB962C8B-B14F-4D97-AF65-F5344CB8AC3E}">
        <p14:creationId xmlns:p14="http://schemas.microsoft.com/office/powerpoint/2010/main" val="217034784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Eye Gaze System</a:t>
            </a:r>
            <a:endParaRPr lang="en-US" dirty="0"/>
          </a:p>
        </p:txBody>
      </p:sp>
      <p:pic>
        <p:nvPicPr>
          <p:cNvPr id="4" name="videoplayback (1)">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690688"/>
            <a:ext cx="7735888" cy="4351338"/>
          </a:xfrm>
        </p:spPr>
      </p:pic>
    </p:spTree>
    <p:extLst>
      <p:ext uri="{BB962C8B-B14F-4D97-AF65-F5344CB8AC3E}">
        <p14:creationId xmlns:p14="http://schemas.microsoft.com/office/powerpoint/2010/main" val="22044333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eba4b72d-b502-4090-b9e1-2583289de115">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219992"/>
            <a:ext cx="10817180" cy="6638008"/>
          </a:xfrm>
        </p:spPr>
      </p:pic>
    </p:spTree>
    <p:extLst>
      <p:ext uri="{BB962C8B-B14F-4D97-AF65-F5344CB8AC3E}">
        <p14:creationId xmlns:p14="http://schemas.microsoft.com/office/powerpoint/2010/main" val="17010604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1454</TotalTime>
  <Words>368</Words>
  <Application>Microsoft Office PowerPoint</Application>
  <PresentationFormat>Widescreen</PresentationFormat>
  <Paragraphs>38</Paragraphs>
  <Slides>19</Slides>
  <Notes>0</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(CS422)-Human Computer Interaction</vt:lpstr>
      <vt:lpstr>Things in which Computer are embedded</vt:lpstr>
      <vt:lpstr>Computers in early era’s</vt:lpstr>
      <vt:lpstr>PowerPoint Presentation</vt:lpstr>
      <vt:lpstr>Continue…</vt:lpstr>
      <vt:lpstr>Continue…</vt:lpstr>
      <vt:lpstr>Artificial intelligence </vt:lpstr>
      <vt:lpstr>Eye Gaze System</vt:lpstr>
      <vt:lpstr>PowerPoint Presentation</vt:lpstr>
      <vt:lpstr>Bright and not so bright side of computers</vt:lpstr>
      <vt:lpstr>Continue…</vt:lpstr>
      <vt:lpstr>Lion Air Boeing 737 Max 8 jetliner crashed</vt:lpstr>
      <vt:lpstr>Jvc FS 2000 radio</vt:lpstr>
      <vt:lpstr>PowerPoint Presentation</vt:lpstr>
      <vt:lpstr>PowerPoint Presentation</vt:lpstr>
      <vt:lpstr>What is this course for?</vt:lpstr>
      <vt:lpstr>What is HCI?</vt:lpstr>
      <vt:lpstr>What is HCI?</vt:lpstr>
      <vt:lpstr>Continue…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(CS422)-Human Computer Interaction</dc:title>
  <dc:creator>Behraj Khan</dc:creator>
  <cp:lastModifiedBy>F1</cp:lastModifiedBy>
  <cp:revision>30</cp:revision>
  <dcterms:created xsi:type="dcterms:W3CDTF">2016-08-13T11:52:17Z</dcterms:created>
  <dcterms:modified xsi:type="dcterms:W3CDTF">2021-09-05T18:52:49Z</dcterms:modified>
</cp:coreProperties>
</file>